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1" r:id="rId6"/>
    <p:sldId id="272" r:id="rId7"/>
    <p:sldId id="283" r:id="rId8"/>
    <p:sldId id="267" r:id="rId9"/>
    <p:sldId id="279" r:id="rId10"/>
    <p:sldId id="280" r:id="rId11"/>
    <p:sldId id="281" r:id="rId12"/>
    <p:sldId id="282" r:id="rId13"/>
    <p:sldId id="265" r:id="rId14"/>
    <p:sldId id="284" r:id="rId15"/>
    <p:sldId id="285" r:id="rId16"/>
    <p:sldId id="286" r:id="rId17"/>
    <p:sldId id="287" r:id="rId18"/>
    <p:sldId id="289" r:id="rId19"/>
    <p:sldId id="290" r:id="rId20"/>
    <p:sldId id="288" r:id="rId21"/>
  </p:sldIdLst>
  <p:sldSz cx="9144000" cy="5143500" type="screen16x9"/>
  <p:notesSz cx="6858000" cy="9144000"/>
  <p:embeddedFontLst>
    <p:embeddedFont>
      <p:font typeface="Montserrat" panose="00000500000000000000"/>
      <p:regular r:id="rId25"/>
    </p:embeddedFont>
    <p:embeddedFont>
      <p:font typeface="Georgia" panose="02040502050405020303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152400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296350" y="1991850"/>
            <a:ext cx="4551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nverse">
  <p:cSld name="BLANK_1">
    <p:bg>
      <p:bgPr>
        <a:solidFill>
          <a:schemeClr val="dk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558125" y="550425"/>
            <a:ext cx="8028198" cy="4042637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44041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02146" y="38"/>
                </a:lnTo>
              </a:path>
            </a:pathLst>
          </a:custGeom>
          <a:noFill/>
          <a:ln w="76200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933200" y="2189999"/>
            <a:ext cx="5277600" cy="447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505901"/>
            <a:ext cx="7772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-125" y="4337850"/>
            <a:ext cx="9144000" cy="8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037600" y="2161800"/>
            <a:ext cx="50688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ctr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 i="1">
                <a:solidFill>
                  <a:srgbClr val="CCCCCC"/>
                </a:solidFill>
              </a:defRPr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 i="1">
                <a:solidFill>
                  <a:srgbClr val="CCCCCC"/>
                </a:solidFill>
              </a:defRPr>
            </a:lvl2pPr>
            <a:lvl3pPr marL="1371600" lvl="2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i="1">
                <a:solidFill>
                  <a:srgbClr val="CCCCCC"/>
                </a:solidFill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>
                <a:solidFill>
                  <a:srgbClr val="CCCCCC"/>
                </a:solidFill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>
                <a:solidFill>
                  <a:srgbClr val="CCCCCC"/>
                </a:solidFill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■"/>
              <a:defRPr i="1">
                <a:solidFill>
                  <a:srgbClr val="CCCCCC"/>
                </a:solidFill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●"/>
              <a:defRPr i="1">
                <a:solidFill>
                  <a:srgbClr val="CCCCCC"/>
                </a:solidFill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○"/>
              <a:defRPr i="1">
                <a:solidFill>
                  <a:srgbClr val="CCCCCC"/>
                </a:solidFill>
              </a:defRPr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■"/>
              <a:defRPr i="1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/>
        </p:nvSpPr>
        <p:spPr>
          <a:xfrm>
            <a:off x="3853200" y="293593"/>
            <a:ext cx="14376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“</a:t>
            </a:r>
            <a:endParaRPr sz="9600">
              <a:solidFill>
                <a:schemeClr val="accen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-125" y="4337850"/>
            <a:ext cx="9144000" cy="8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+ 1 column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916650" y="950850"/>
            <a:ext cx="7310700" cy="32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⊡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+ 2 columns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840975" y="956004"/>
            <a:ext cx="3621900" cy="29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681053" y="956004"/>
            <a:ext cx="3621900" cy="29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53900" y="971550"/>
            <a:ext cx="2440500" cy="32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3319596" y="971550"/>
            <a:ext cx="2440500" cy="32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8" name="Google Shape;38;p7"/>
          <p:cNvSpPr txBox="1">
            <a:spLocks noGrp="1"/>
          </p:cNvSpPr>
          <p:nvPr>
            <p:ph type="body" idx="3"/>
          </p:nvPr>
        </p:nvSpPr>
        <p:spPr>
          <a:xfrm>
            <a:off x="5885292" y="971550"/>
            <a:ext cx="2440500" cy="32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" name="Google Shape;42;p8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 rot="10800000" flipH="1"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3104100" y="4513082"/>
            <a:ext cx="29358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200"/>
              <a:buNone/>
              <a:defRPr sz="1200" i="1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558125" y="550425"/>
            <a:ext cx="8028198" cy="4042637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44041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02146" y="38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 panose="00000500000000000000"/>
              <a:buNone/>
              <a:defRPr sz="1200" b="1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 panose="00000500000000000000"/>
              <a:buNone/>
              <a:defRPr sz="1200" b="1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 panose="00000500000000000000"/>
              <a:buNone/>
              <a:defRPr sz="1200" b="1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 panose="00000500000000000000"/>
              <a:buNone/>
              <a:defRPr sz="1200" b="1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 panose="00000500000000000000"/>
              <a:buNone/>
              <a:defRPr sz="1200" b="1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 panose="00000500000000000000"/>
              <a:buNone/>
              <a:defRPr sz="1200" b="1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 panose="00000500000000000000"/>
              <a:buNone/>
              <a:defRPr sz="1200" b="1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 panose="00000500000000000000"/>
              <a:buNone/>
              <a:defRPr sz="1200" b="1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 panose="00000500000000000000"/>
              <a:buNone/>
              <a:defRPr sz="1200" b="1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16650" y="950850"/>
            <a:ext cx="7310700" cy="32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roid Serif"/>
              <a:buChar char="⊡"/>
              <a:defRPr sz="30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roid Serif"/>
              <a:buChar char="□"/>
              <a:defRPr sz="24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roid Serif"/>
              <a:buChar char="■"/>
              <a:defRPr sz="24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roid Serif"/>
              <a:buChar char="●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○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■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●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○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■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800" b="1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lvl="1" algn="ctr">
              <a:buNone/>
              <a:defRPr sz="800" b="1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>
              <a:buNone/>
              <a:defRPr sz="800" b="1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>
              <a:buNone/>
              <a:defRPr sz="800" b="1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>
              <a:buNone/>
              <a:defRPr sz="800" b="1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>
              <a:buNone/>
              <a:defRPr sz="800" b="1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>
              <a:buNone/>
              <a:defRPr sz="800" b="1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>
              <a:buNone/>
              <a:defRPr sz="800" b="1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>
              <a:buNone/>
              <a:defRPr sz="800" b="1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95200" y="2065414"/>
            <a:ext cx="4551300" cy="1159800"/>
          </a:xfrm>
        </p:spPr>
        <p:txBody>
          <a:bodyPr/>
          <a:lstStyle/>
          <a:p>
            <a:r>
              <a:rPr lang="en-IN" dirty="0"/>
              <a:t>RESULT REALM</a:t>
            </a:r>
            <a:br>
              <a:rPr lang="en-IN" dirty="0"/>
            </a:br>
            <a:endParaRPr lang="en-US" dirty="0"/>
          </a:p>
        </p:txBody>
      </p:sp>
      <p:pic>
        <p:nvPicPr>
          <p:cNvPr id="2" name="Picture 1" descr="ChatGPT Image Apr 23, 2025, 10_22_08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1460" cy="51435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DISADVANTAGES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170" y="950595"/>
            <a:ext cx="8189595" cy="3241675"/>
          </a:xfrm>
        </p:spPr>
        <p:txBody>
          <a:bodyPr/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Manual Work for Image Capturing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You must manually take screenshots for every element you want to automate — this takes time and effort.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Requires Java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Sikuli is built in Java, so you must install and configure Java to get started — which adds setup steps.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Smaller Community &amp; Fewer Resources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Compared to Selenium or Appium, Sikuli has fewer tutorials, tools, and community support. If you face an issue, it might take longer to find help.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67410" y="1276350"/>
            <a:ext cx="7541260" cy="2496185"/>
          </a:xfrm>
        </p:spPr>
        <p:txBody>
          <a:bodyPr/>
          <a:lstStyle/>
          <a:p>
            <a:pPr marL="76200" indent="457200">
              <a:buNone/>
            </a:pPr>
            <a:r>
              <a:rPr lang="en-US" altLang="en-US" sz="1400" b="1" dirty="0">
                <a:latin typeface="Georgia" panose="02040502050405020303" charset="0"/>
                <a:cs typeface="Georgia" panose="02040502050405020303" charset="0"/>
              </a:rPr>
              <a:t>SikuliLibrary extends the capabilities of Robot Framework to allow automation of UI elements that are visually rendered. </a:t>
            </a: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 dirty="0">
                <a:latin typeface="Georgia" panose="02040502050405020303" charset="0"/>
                <a:cs typeface="Georgia" panose="02040502050405020303" charset="0"/>
              </a:rPr>
              <a:t>This is especially useful for automating legacy desktop applications or components outside the browser's DOM. </a:t>
            </a: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 dirty="0">
                <a:latin typeface="Georgia" panose="02040502050405020303" charset="0"/>
                <a:cs typeface="Georgia" panose="02040502050405020303" charset="0"/>
              </a:rPr>
              <a:t>It brings the benefits of visual recognition to an already robust test automation framework</a:t>
            </a: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u="sng" dirty="0"/>
              <a:t>Why Use Sikuli with Robot Framework?</a:t>
            </a:r>
            <a:endParaRPr lang="en-US" altLang="en-US" u="sng" dirty="0"/>
          </a:p>
        </p:txBody>
      </p:sp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KEYWORDS</a:t>
            </a:r>
            <a:endParaRPr lang="en-I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SikuliLibrary offers a set of basic keywords such as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openApplication 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and 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closeApplication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,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Click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(ClickIn,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doubleClick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,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clickRegion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)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,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inputText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,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addImagePath, 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waitForImage, 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captureScreen, and 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exists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 etc,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. 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These commands allow your scripts to interact with the screen as a human would, by visually locating and manipulating interface components.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COMPONENTS</a:t>
            </a:r>
            <a:endParaRPr lang="en-I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3870" y="600075"/>
            <a:ext cx="8142605" cy="4026535"/>
          </a:xfrm>
        </p:spPr>
        <p:txBody>
          <a:bodyPr/>
          <a:p>
            <a:pPr marL="76200" indent="0">
              <a:buNone/>
            </a:pP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Screen Class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 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– Represents the display screen.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Region Class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 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– A subsection of the screen.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990600" lvl="2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To improve performance and precision, SikuliLibrary allows defining 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       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screen regions. By limiting the search area, these regions help reduce false positives and increase the speed of image matching, especially useful in large or complex interfaces.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990600" lvl="2" indent="457200">
              <a:buNone/>
            </a:pP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Pattern Class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 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– Defines an image to search for.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990600" lvl="2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A pattern in Sikuli consists of an image file combined with an optional similarity score. For instance, using Click    image.png    0.8 instructs Sikuli to look for an 80% match. This flexibility is essential when images are slightly altered across runs.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Match Class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 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– Represents a found image on the screen.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IMAGE HANDLING</a:t>
            </a:r>
            <a:endParaRPr lang="en-I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43560"/>
            <a:ext cx="8112125" cy="4053205"/>
          </a:xfrm>
        </p:spPr>
        <p:txBody>
          <a:bodyPr/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When you're using SikuliLibrary, the accuracy and reliability of your tests depend a lot on the images you use.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Here are some simple 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things </a:t>
            </a: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to make sure your images work well</a:t>
            </a:r>
            <a:r>
              <a:rPr lang="en-IN" altLang="en-US" sz="1400" b="1">
                <a:latin typeface="Georgia" panose="02040502050405020303" charset="0"/>
                <a:cs typeface="Georgia" panose="02040502050405020303" charset="0"/>
              </a:rPr>
              <a:t>,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Use Clear, High-Quality Images</a:t>
            </a:r>
            <a:endParaRPr lang="en-US" altLang="en-US" sz="1400" b="1" u="sng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The better your images, the more accurately Sikuli can match them to elements on the screen.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Crop Images Tight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If your image contains unnecessary background or extra space, Sikuli might struggle to find it on the screen.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Avoid Dynamic or Animated Content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If the image contains animations (like loading spinners) or changing content (like dates), Sikuli might not recognize it properly.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Ensure Consistent Screen Resolution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If your screen resolution changes between when you capture the image and when you run the test, the match might fail.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R</a:t>
            </a:r>
            <a:r>
              <a:rPr lang="en-IN" altLang="en-US"/>
              <a:t>EAL</a:t>
            </a:r>
            <a:r>
              <a:rPr lang="en-US" altLang="en-US"/>
              <a:t>-W</a:t>
            </a:r>
            <a:r>
              <a:rPr lang="en-IN" altLang="en-US"/>
              <a:t>ORLD</a:t>
            </a:r>
            <a:r>
              <a:rPr lang="en-US" altLang="en-US"/>
              <a:t> U</a:t>
            </a:r>
            <a:r>
              <a:rPr lang="en-IN" altLang="en-US"/>
              <a:t>SE</a:t>
            </a:r>
            <a:r>
              <a:rPr lang="en-US" altLang="en-US"/>
              <a:t> C</a:t>
            </a:r>
            <a:r>
              <a:rPr lang="en-IN" altLang="en-US"/>
              <a:t>ASES</a:t>
            </a:r>
            <a:endParaRPr lang="en-I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pPr marL="76200" indent="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SikuliLibrary is ideal for automating software like Notepad or Calculator, where no HTML or DOM is involved. 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It also works well for Flash applications and dropdowns or popup windows that aren't easily controlled with standard web automation tools.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ChatGPT Image Apr 23, 2025, 12_50_59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9144635" cy="51435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INTRODUCTION</a:t>
            </a:r>
            <a:endParaRPr lang="en-US" u="sng" dirty="0"/>
          </a:p>
        </p:txBody>
      </p:sp>
      <p:sp>
        <p:nvSpPr>
          <p:cNvPr id="65" name="Google Shape;65;p13"/>
          <p:cNvSpPr txBox="1"/>
          <p:nvPr/>
        </p:nvSpPr>
        <p:spPr>
          <a:xfrm>
            <a:off x="685800" y="1276350"/>
            <a:ext cx="7641590" cy="2435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en-US" b="1" dirty="0">
                <a:solidFill>
                  <a:srgbClr val="434343"/>
                </a:solidFill>
                <a:latin typeface="Georgia" panose="02040502050405020303" charset="0"/>
                <a:ea typeface="Droid Serif"/>
                <a:cs typeface="Georgia" panose="02040502050405020303" charset="0"/>
                <a:sym typeface="Droid Serif"/>
              </a:rPr>
              <a:t>This presentation introduces the integration of SikuliLibrary with Robot Framework, highlighting how this combination enables powerful visual test automation.</a:t>
            </a: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en-US" b="1" dirty="0">
                <a:solidFill>
                  <a:srgbClr val="434343"/>
                </a:solidFill>
                <a:latin typeface="Georgia" panose="02040502050405020303" charset="0"/>
                <a:ea typeface="Droid Serif"/>
                <a:cs typeface="Georgia" panose="02040502050405020303" charset="0"/>
                <a:sym typeface="Droid Serif"/>
              </a:rPr>
              <a:t>We will cover: an introduction to Sikuli and Robot Framework, essential keywords and features of SikuliLibrary, how it integrates with other tools, followed by a live demonstration, discussion of challenges.</a:t>
            </a: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41525" y="94125"/>
            <a:ext cx="2660700" cy="360300"/>
          </a:xfrm>
        </p:spPr>
        <p:txBody>
          <a:bodyPr/>
          <a:lstStyle/>
          <a:p>
            <a:r>
              <a:rPr lang="en-US" altLang="en-US" dirty="0">
                <a:latin typeface="+mn-lt"/>
                <a:sym typeface="+mn-ea"/>
              </a:rPr>
              <a:t>ROBOT FRAMEWORK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89965" y="1276350"/>
            <a:ext cx="7164070" cy="2271395"/>
          </a:xfrm>
        </p:spPr>
        <p:txBody>
          <a:bodyPr/>
          <a:lstStyle/>
          <a:p>
            <a:pPr marL="533400" lvl="1" indent="0">
              <a:buNone/>
            </a:pP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 dirty="0">
                <a:latin typeface="Georgia" panose="02040502050405020303" charset="0"/>
                <a:cs typeface="Georgia" panose="02040502050405020303" charset="0"/>
              </a:rPr>
              <a:t>Robot Framework is an open-source automation framework widely used for both testing and robotic process automation (RPA). </a:t>
            </a: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 dirty="0">
                <a:latin typeface="Georgia" panose="02040502050405020303" charset="0"/>
                <a:cs typeface="Georgia" panose="02040502050405020303" charset="0"/>
              </a:rPr>
              <a:t>Its keyword-driven syntax makes it easy to read and write tests. </a:t>
            </a: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  <a:p>
            <a:pPr marL="533400" lvl="1" indent="457200">
              <a:buNone/>
            </a:pPr>
            <a:r>
              <a:rPr lang="en-US" altLang="en-US" sz="1400" b="1" dirty="0">
                <a:latin typeface="Georgia" panose="02040502050405020303" charset="0"/>
                <a:cs typeface="Georgia" panose="02040502050405020303" charset="0"/>
              </a:rPr>
              <a:t>It supports numerous libraries, including Selenium and SikuliLibrary, making it highly extensible and powerful for end-to-end automation.</a:t>
            </a:r>
            <a:endParaRPr lang="en-US" altLang="en-US" sz="1400" b="1" dirty="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SIKULI LIBRARY</a:t>
            </a:r>
            <a:endParaRPr lang="en-US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539750" y="459740"/>
            <a:ext cx="8007350" cy="42392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457200"/>
            <a:r>
              <a:rPr lang="en-US" altLang="en-US" b="1" dirty="0">
                <a:latin typeface="Georgia" panose="02040502050405020303" charset="0"/>
                <a:cs typeface="Georgia" panose="02040502050405020303" charset="0"/>
              </a:rPr>
              <a:t>Sikuli Library is a Robot Framework library used to automate graphical user interface (GUI) interactions by utilizing image recognition</a:t>
            </a:r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 dirty="0">
                <a:latin typeface="Georgia" panose="02040502050405020303" charset="0"/>
                <a:cs typeface="Georgia" panose="02040502050405020303" charset="0"/>
              </a:rPr>
              <a:t>It's especially useful when dealing with applications or websites that don't have easily accessible elements like buttons or text fields.</a:t>
            </a:r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 dirty="0">
                <a:latin typeface="Georgia" panose="02040502050405020303" charset="0"/>
                <a:cs typeface="Georgia" panose="02040502050405020303" charset="0"/>
              </a:rPr>
              <a:t>Sikuli can visually identify parts of the screen and interact with them, which makes it great for automating tasks that require image-based recognition or interaction.</a:t>
            </a:r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 u="sng" dirty="0">
                <a:latin typeface="Georgia" panose="02040502050405020303" charset="0"/>
                <a:cs typeface="Georgia" panose="02040502050405020303" charset="0"/>
              </a:rPr>
              <a:t>KEY FEATURES</a:t>
            </a:r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 dirty="0">
                <a:latin typeface="Georgia" panose="02040502050405020303" charset="0"/>
                <a:cs typeface="Georgia" panose="02040502050405020303" charset="0"/>
              </a:rPr>
              <a:t>Image-based Automation: </a:t>
            </a:r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 dirty="0">
                <a:latin typeface="Georgia" panose="02040502050405020303" charset="0"/>
                <a:cs typeface="Georgia" panose="02040502050405020303" charset="0"/>
              </a:rPr>
              <a:t>Sikuli can capture images of elements (buttons, icons, text) and use them for automation. It works with screenshots of those elements instead of relying on HTML tags or IDs.</a:t>
            </a:r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 dirty="0">
                <a:latin typeface="Georgia" panose="02040502050405020303" charset="0"/>
                <a:cs typeface="Georgia" panose="02040502050405020303" charset="0"/>
              </a:rPr>
              <a:t>Supports Image Matching: </a:t>
            </a:r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 dirty="0">
                <a:latin typeface="Georgia" panose="02040502050405020303" charset="0"/>
                <a:cs typeface="Georgia" panose="02040502050405020303" charset="0"/>
              </a:rPr>
              <a:t>You can use screenshots or image files to match and interact with UI elements, even in cases where traditional locators (e.g., XPath, CSS selectors) are unavailable</a:t>
            </a:r>
            <a:endParaRPr lang="en-US" altLang="en-US" b="1" dirty="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ARCHITECTURE</a:t>
            </a:r>
            <a:endParaRPr lang="en-US"/>
          </a:p>
        </p:txBody>
      </p:sp>
      <p:pic>
        <p:nvPicPr>
          <p:cNvPr id="4" name="Picture 3" descr="ChatGPT Image Apr 23, 2025, 11_30_58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7500" y="369570"/>
            <a:ext cx="3429000" cy="4413885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u="sng" dirty="0"/>
              <a:t>INSTALLATION </a:t>
            </a:r>
            <a:br>
              <a:rPr lang="en-US" altLang="en-US" u="sng" dirty="0"/>
            </a:br>
            <a:r>
              <a:rPr lang="en-US" altLang="en-US" u="sng" dirty="0"/>
              <a:t>&amp; REQUIREMENTS</a:t>
            </a:r>
            <a:endParaRPr lang="en-US" altLang="en-US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917575" y="1352550"/>
            <a:ext cx="7395210" cy="181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en-US" altLang="en-US" b="1" dirty="0">
                <a:solidFill>
                  <a:srgbClr val="434343"/>
                </a:solidFill>
                <a:latin typeface="Georgia" panose="02040502050405020303" charset="0"/>
                <a:ea typeface="Droid Serif"/>
                <a:cs typeface="Georgia" panose="02040502050405020303" charset="0"/>
                <a:sym typeface="Droid Serif"/>
              </a:rPr>
              <a:t>Before using SikuliLibrary, ensure your system has </a:t>
            </a: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  <a:p>
            <a:pPr marL="533400" lvl="1" indent="457200">
              <a:buNone/>
            </a:pPr>
            <a:r>
              <a:rPr lang="en-US" altLang="en-US" b="1" dirty="0">
                <a:solidFill>
                  <a:srgbClr val="434343"/>
                </a:solidFill>
                <a:latin typeface="Georgia" panose="02040502050405020303" charset="0"/>
                <a:ea typeface="Droid Serif"/>
                <a:cs typeface="Georgia" panose="02040502050405020303" charset="0"/>
                <a:sym typeface="Droid Serif"/>
              </a:rPr>
              <a:t>Java JDK (version 1.8.0 is stable), </a:t>
            </a: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  <a:p>
            <a:pPr marL="533400" lvl="1" indent="457200">
              <a:buNone/>
            </a:pPr>
            <a:r>
              <a:rPr lang="en-US" altLang="en-US" b="1" dirty="0">
                <a:solidFill>
                  <a:srgbClr val="434343"/>
                </a:solidFill>
                <a:latin typeface="Georgia" panose="02040502050405020303" charset="0"/>
                <a:ea typeface="Droid Serif"/>
                <a:cs typeface="Georgia" panose="02040502050405020303" charset="0"/>
                <a:sym typeface="Droid Serif"/>
              </a:rPr>
              <a:t>Python 3.12, </a:t>
            </a: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  <a:p>
            <a:pPr marL="533400" lvl="1" indent="457200">
              <a:buNone/>
            </a:pPr>
            <a:r>
              <a:rPr lang="en-US" altLang="en-US" b="1" dirty="0">
                <a:solidFill>
                  <a:srgbClr val="434343"/>
                </a:solidFill>
                <a:latin typeface="Georgia" panose="02040502050405020303" charset="0"/>
                <a:ea typeface="Droid Serif"/>
                <a:cs typeface="Georgia" panose="02040502050405020303" charset="0"/>
                <a:sym typeface="Droid Serif"/>
              </a:rPr>
              <a:t>Robot Framework, and the </a:t>
            </a: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  <a:p>
            <a:pPr marL="533400" lvl="1" indent="457200">
              <a:buNone/>
            </a:pPr>
            <a:r>
              <a:rPr lang="en-US" altLang="en-US" b="1" dirty="0">
                <a:solidFill>
                  <a:srgbClr val="434343"/>
                </a:solidFill>
                <a:latin typeface="Georgia" panose="02040502050405020303" charset="0"/>
                <a:ea typeface="Droid Serif"/>
                <a:cs typeface="Georgia" panose="02040502050405020303" charset="0"/>
                <a:sym typeface="Droid Serif"/>
              </a:rPr>
              <a:t>robotframework-sikulilibrary package installed. </a:t>
            </a: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  <a:p>
            <a:pPr marL="533400" lvl="1" indent="457200">
              <a:buNone/>
            </a:pPr>
            <a:endParaRPr lang="en-US" altLang="en-US" b="1" dirty="0">
              <a:solidFill>
                <a:srgbClr val="434343"/>
              </a:solidFill>
              <a:latin typeface="Georgia" panose="02040502050405020303" charset="0"/>
              <a:ea typeface="Droid Serif"/>
              <a:cs typeface="Georgia" panose="02040502050405020303" charset="0"/>
              <a:sym typeface="Droid Serif"/>
            </a:endParaRPr>
          </a:p>
          <a:p>
            <a:pPr marL="533400" lvl="1" indent="457200">
              <a:buNone/>
            </a:pPr>
            <a:r>
              <a:rPr lang="en-US" altLang="en-US" b="1" dirty="0">
                <a:solidFill>
                  <a:srgbClr val="434343"/>
                </a:solidFill>
                <a:latin typeface="Georgia" panose="02040502050405020303" charset="0"/>
                <a:ea typeface="Droid Serif"/>
                <a:cs typeface="Georgia" panose="02040502050405020303" charset="0"/>
                <a:sym typeface="Droid Serif"/>
              </a:rPr>
              <a:t>The library connects the Robot Framework to Sikuli, which handles the image recognition tasks.</a:t>
            </a:r>
            <a:endParaRPr lang="en-US" altLang="en-US" dirty="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ADVANTAGES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381000" y="666750"/>
            <a:ext cx="8347710" cy="3991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b="1" u="sng">
                <a:latin typeface="Georgia" panose="02040502050405020303" charset="0"/>
                <a:cs typeface="Georgia" panose="02040502050405020303" charset="0"/>
              </a:rPr>
              <a:t>Image-Based Automation</a:t>
            </a:r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>
                <a:latin typeface="Georgia" panose="02040502050405020303" charset="0"/>
                <a:cs typeface="Georgia" panose="02040502050405020303" charset="0"/>
              </a:rPr>
              <a:t>Sikuli works by recognizing screenshots of UI elements. So if you can see it on screen, Sikuli can click or type on it — even if it's not a regular button or field.</a:t>
            </a:r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en-US" b="1" u="sng">
                <a:latin typeface="Georgia" panose="02040502050405020303" charset="0"/>
                <a:cs typeface="Georgia" panose="02040502050405020303" charset="0"/>
              </a:rPr>
              <a:t>Cross-Platform</a:t>
            </a:r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>
                <a:latin typeface="Georgia" panose="02040502050405020303" charset="0"/>
                <a:cs typeface="Georgia" panose="02040502050405020303" charset="0"/>
              </a:rPr>
              <a:t>You can use Sikuli on Windows, macOS, and Linux, making it flexible for different environments.</a:t>
            </a:r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en-US" b="1" u="sng">
                <a:latin typeface="Georgia" panose="02040502050405020303" charset="0"/>
                <a:cs typeface="Georgia" panose="02040502050405020303" charset="0"/>
              </a:rPr>
              <a:t>Great for Complex or Custom UIs</a:t>
            </a:r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>
                <a:latin typeface="Georgia" panose="02040502050405020303" charset="0"/>
                <a:cs typeface="Georgia" panose="02040502050405020303" charset="0"/>
              </a:rPr>
              <a:t>If you're dealing with legacy software, games, or apps without standard UI elements, Sikuli still works because it doesn’t rely on internal code — only on what’s visible.</a:t>
            </a:r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ADVANTAGES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506095" y="631825"/>
            <a:ext cx="8120380" cy="38900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b="1" u="sng">
                <a:latin typeface="Georgia" panose="02040502050405020303" charset="0"/>
                <a:cs typeface="Georgia" panose="02040502050405020303" charset="0"/>
                <a:sym typeface="+mn-ea"/>
              </a:rPr>
              <a:t>No Need for HTML IDs or Code Access</a:t>
            </a:r>
            <a:endParaRPr lang="en-US" altLang="en-US" b="1" u="sng"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>
                <a:latin typeface="Georgia" panose="02040502050405020303" charset="0"/>
                <a:cs typeface="Georgia" panose="02040502050405020303" charset="0"/>
                <a:sym typeface="+mn-ea"/>
              </a:rPr>
              <a:t>Unlike Selenium or other tools, you don’t need to inspect or find element IDs. Just take a screenshot of what you want to interact with.</a:t>
            </a:r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en-US" b="1" u="sng">
                <a:latin typeface="Georgia" panose="02040502050405020303" charset="0"/>
                <a:cs typeface="Georgia" panose="02040502050405020303" charset="0"/>
                <a:sym typeface="+mn-ea"/>
              </a:rPr>
              <a:t>Supports Mouse &amp; Keyboard Actions</a:t>
            </a:r>
            <a:endParaRPr lang="en-US" altLang="en-US" b="1" u="sng"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>
                <a:latin typeface="Georgia" panose="02040502050405020303" charset="0"/>
                <a:cs typeface="Georgia" panose="02040502050405020303" charset="0"/>
                <a:sym typeface="+mn-ea"/>
              </a:rPr>
              <a:t>You can automate clicks, double clicks, drag-and-drop, typing, hotkeys — all like a real user would do.</a:t>
            </a:r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en-US" b="1" u="sng">
                <a:latin typeface="Georgia" panose="02040502050405020303" charset="0"/>
                <a:cs typeface="Georgia" panose="02040502050405020303" charset="0"/>
                <a:sym typeface="+mn-ea"/>
              </a:rPr>
              <a:t>Visual Debugging</a:t>
            </a:r>
            <a:endParaRPr lang="en-US" altLang="en-US" b="1" u="sng"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pPr indent="457200"/>
            <a:r>
              <a:rPr lang="en-US" altLang="en-US" b="1">
                <a:latin typeface="Georgia" panose="02040502050405020303" charset="0"/>
                <a:cs typeface="Georgia" panose="02040502050405020303" charset="0"/>
                <a:sym typeface="+mn-ea"/>
              </a:rPr>
              <a:t>During test runs, Sikuli highlights what it's trying to find/click, so it's easy to see where it's failing or what it’s interacting with.</a:t>
            </a:r>
            <a:endParaRPr lang="en-US" altLang="en-US" b="1">
              <a:latin typeface="Georgia" panose="02040502050405020303" charset="0"/>
              <a:cs typeface="Georgia" panose="02040502050405020303" charset="0"/>
            </a:endParaRPr>
          </a:p>
          <a:p>
            <a:endParaRPr lang="en-US" b="1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DISADVANTAGES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8805" y="590550"/>
            <a:ext cx="7957185" cy="3968115"/>
          </a:xfrm>
        </p:spPr>
        <p:txBody>
          <a:bodyPr/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Screen Resolution &amp; Color Sensitive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If the screen resolution changes or the color/size of a UI element changes slightly, Sikuli may not recognize it anymore.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Slower Performance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Image matching takes time, so Sikuli tests usually run slower than code-based tools like Selenium or Playwright.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Tests Can Break Easily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Even small changes in the UI (like font change, icon shape, dark/light mode) might break your automation because Sikuli depends on pixel-perfect images.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0">
              <a:buNone/>
            </a:pPr>
            <a:r>
              <a:rPr lang="en-US" altLang="en-US" sz="1400" b="1" u="sng">
                <a:latin typeface="Georgia" panose="02040502050405020303" charset="0"/>
                <a:cs typeface="Georgia" panose="02040502050405020303" charset="0"/>
              </a:rPr>
              <a:t>No HTML/Web Page Access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  <a:p>
            <a:pPr marL="76200" indent="457200">
              <a:buNone/>
            </a:pPr>
            <a:r>
              <a:rPr lang="en-US" altLang="en-US" sz="1400" b="1">
                <a:latin typeface="Georgia" panose="02040502050405020303" charset="0"/>
                <a:cs typeface="Georgia" panose="02040502050405020303" charset="0"/>
              </a:rPr>
              <a:t>Sikuli can’t read HTML or DOM elements. So if you want to check hidden values or handle alerts inside web pages, it won’t work well.</a:t>
            </a:r>
            <a:endParaRPr lang="en-US" altLang="en-US" sz="1400" b="1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Perdita template">
  <a:themeElements>
    <a:clrScheme name="Custom 347">
      <a:dk1>
        <a:srgbClr val="434343"/>
      </a:dk1>
      <a:lt1>
        <a:srgbClr val="FFFFFF"/>
      </a:lt1>
      <a:dk2>
        <a:srgbClr val="999999"/>
      </a:dk2>
      <a:lt2>
        <a:srgbClr val="EFEFEF"/>
      </a:lt2>
      <a:accent1>
        <a:srgbClr val="FF9E00"/>
      </a:accent1>
      <a:accent2>
        <a:srgbClr val="FF6F00"/>
      </a:accent2>
      <a:accent3>
        <a:srgbClr val="8A827D"/>
      </a:accent3>
      <a:accent4>
        <a:srgbClr val="443F3D"/>
      </a:accent4>
      <a:accent5>
        <a:srgbClr val="A0BEDA"/>
      </a:accent5>
      <a:accent6>
        <a:srgbClr val="5E86AC"/>
      </a:accent6>
      <a:hlink>
        <a:srgbClr val="43434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6366</Words>
  <Application>WPS Slides</Application>
  <PresentationFormat>On-screen Show (16:9)</PresentationFormat>
  <Paragraphs>155</Paragraphs>
  <Slides>18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SimSun</vt:lpstr>
      <vt:lpstr>Wingdings</vt:lpstr>
      <vt:lpstr>Arial</vt:lpstr>
      <vt:lpstr>Montserrat</vt:lpstr>
      <vt:lpstr>Droid Serif</vt:lpstr>
      <vt:lpstr>Segoe Print</vt:lpstr>
      <vt:lpstr>Georgia</vt:lpstr>
      <vt:lpstr>Microsoft YaHei</vt:lpstr>
      <vt:lpstr>Arial Unicode MS</vt:lpstr>
      <vt:lpstr>Mali</vt:lpstr>
      <vt:lpstr>Mali SemiBold</vt:lpstr>
      <vt:lpstr>Perdita template</vt:lpstr>
      <vt:lpstr>RESULT REALM </vt:lpstr>
      <vt:lpstr>INTRODUCTION</vt:lpstr>
      <vt:lpstr>ROBOT FRAMEWORK</vt:lpstr>
      <vt:lpstr>SIKULI LIBRARY</vt:lpstr>
      <vt:lpstr>ARCHITECTURE</vt:lpstr>
      <vt:lpstr>INSTALLATION  &amp; REQUIREMENTS</vt:lpstr>
      <vt:lpstr>ADVANTAGES</vt:lpstr>
      <vt:lpstr>ADVANTAGES</vt:lpstr>
      <vt:lpstr>DISADVANTAGES</vt:lpstr>
      <vt:lpstr>DISADVANTAGES</vt:lpstr>
      <vt:lpstr>Why Use Sikuli with Robot Framework?</vt:lpstr>
      <vt:lpstr>KEYWORDS</vt:lpstr>
      <vt:lpstr>COMPONENTS</vt:lpstr>
      <vt:lpstr>IMAGE HANDLING</vt:lpstr>
      <vt:lpstr>REAL-WORLD USE CASES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FULL-STACK WEB APPLICATION (WEBSITE FOR STUDENT RESULT MANAGEMENT) </dc:title>
  <dc:creator/>
  <cp:lastModifiedBy>Vasanth</cp:lastModifiedBy>
  <cp:revision>13</cp:revision>
  <dcterms:created xsi:type="dcterms:W3CDTF">2025-04-23T04:55:00Z</dcterms:created>
  <dcterms:modified xsi:type="dcterms:W3CDTF">2025-04-23T16:06:29Z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676499A9AB164865A525B2DC0C3FB8B2_12</vt:lpwstr>
  </property>
  <property fmtid="{D5CDD505-2E9C-101B-9397-08002B2CF9AE}" pid="3" name="KSOProductBuildVer">
    <vt:lpwstr>1033-12.2.0.20796</vt:lpwstr>
  </property>
</Properties>
</file>